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7" r:id="rId3"/>
    <p:sldId id="262" r:id="rId4"/>
    <p:sldId id="271" r:id="rId5"/>
    <p:sldId id="269" r:id="rId6"/>
    <p:sldId id="273" r:id="rId7"/>
    <p:sldId id="270" r:id="rId8"/>
    <p:sldId id="272" r:id="rId9"/>
    <p:sldId id="279" r:id="rId10"/>
    <p:sldId id="280" r:id="rId11"/>
    <p:sldId id="258" r:id="rId12"/>
    <p:sldId id="283" r:id="rId13"/>
    <p:sldId id="265" r:id="rId14"/>
    <p:sldId id="289" r:id="rId15"/>
    <p:sldId id="287" r:id="rId16"/>
    <p:sldId id="284" r:id="rId17"/>
    <p:sldId id="285" r:id="rId18"/>
    <p:sldId id="286" r:id="rId19"/>
    <p:sldId id="290" r:id="rId20"/>
    <p:sldId id="291" r:id="rId21"/>
    <p:sldId id="277" r:id="rId22"/>
    <p:sldId id="281" r:id="rId23"/>
    <p:sldId id="26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19A"/>
    <a:srgbClr val="675445"/>
    <a:srgbClr val="1B22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32" y="-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DFE7C-8EF6-46D1-928B-7A9FAB7B6995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57DE9-F1C3-41BC-A4BF-6511B0F48D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708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3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57DE9-F1C3-41BC-A4BF-6511B0F48DB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2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任意多边形 7"/>
          <p:cNvSpPr/>
          <p:nvPr>
            <p:custDataLst>
              <p:tags r:id="rId2"/>
            </p:custDataLst>
          </p:nvPr>
        </p:nvSpPr>
        <p:spPr>
          <a:xfrm>
            <a:off x="5748961" y="381455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/>
          <p:cNvSpPr/>
          <p:nvPr>
            <p:custDataLst>
              <p:tags r:id="rId3"/>
            </p:custDataLst>
          </p:nvPr>
        </p:nvSpPr>
        <p:spPr>
          <a:xfrm>
            <a:off x="3503712" y="1154342"/>
            <a:ext cx="56973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Understanding Wikipedia with </a:t>
            </a:r>
          </a:p>
          <a:p>
            <a:pPr algn="ctr"/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Latent Semantic Analysis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" name="PA_矩形 13"/>
          <p:cNvSpPr/>
          <p:nvPr>
            <p:custDataLst>
              <p:tags r:id="rId4"/>
            </p:custDataLst>
          </p:nvPr>
        </p:nvSpPr>
        <p:spPr>
          <a:xfrm>
            <a:off x="3626768" y="2328965"/>
            <a:ext cx="5082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Arial Unicode MS" panose="020B0604020202020204" pitchFamily="34" charset="-122"/>
              </a:rPr>
              <a:t>大规模分布式系统</a:t>
            </a:r>
            <a:endParaRPr lang="zh-CN" altLang="en-US" sz="2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Arial Unicode MS" panose="020B0604020202020204" pitchFamily="34" charset="-122"/>
            </a:endParaRP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 flipH="1">
            <a:off x="4367808" y="2974849"/>
            <a:ext cx="381642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95963" y="3159069"/>
            <a:ext cx="41601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14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级大数据 杭圣烨 马一清 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之烁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81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4" t="5698" r="26741" b="4591"/>
          <a:stretch/>
        </p:blipFill>
        <p:spPr>
          <a:xfrm>
            <a:off x="4626993" y="841014"/>
            <a:ext cx="2938014" cy="553439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72300" y="2185514"/>
            <a:ext cx="356178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6000" dirty="0" smtClean="0">
                <a:solidFill>
                  <a:srgbClr val="2C2C2C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Relevance</a:t>
            </a:r>
            <a:endParaRPr lang="en-US" altLang="zh-CN" sz="6000" dirty="0">
              <a:solidFill>
                <a:srgbClr val="2C2C2C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1383" y="4134439"/>
            <a:ext cx="35617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600" dirty="0" smtClean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LSA </a:t>
            </a:r>
            <a:r>
              <a:rPr lang="en-US" altLang="zh-CN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packs the important information into a lower-dimensional representation that can be operated on instead of the original term-document </a:t>
            </a:r>
            <a:r>
              <a:rPr lang="en-US" altLang="zh-CN" sz="1600" dirty="0" smtClean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matrix, </a:t>
            </a:r>
          </a:p>
          <a:p>
            <a:pPr algn="r"/>
            <a:r>
              <a:rPr lang="en-US" altLang="zh-CN" sz="1600" dirty="0" smtClean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altLang="zh-CN" sz="1600" dirty="0">
                <a:solidFill>
                  <a:srgbClr val="2C2C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the ability to base the scores on a deeper understanding of the corpus.</a:t>
            </a:r>
          </a:p>
          <a:p>
            <a:pPr algn="r"/>
            <a:endParaRPr lang="en-US" altLang="zh-CN" sz="1600" dirty="0">
              <a:solidFill>
                <a:srgbClr val="2C2C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896200" y="1245162"/>
            <a:ext cx="745294" cy="745294"/>
            <a:chOff x="8040216" y="1245162"/>
            <a:chExt cx="745294" cy="745294"/>
          </a:xfrm>
        </p:grpSpPr>
        <p:sp>
          <p:nvSpPr>
            <p:cNvPr id="10" name="椭圆 9"/>
            <p:cNvSpPr/>
            <p:nvPr/>
          </p:nvSpPr>
          <p:spPr>
            <a:xfrm>
              <a:off x="8040216" y="1245162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115" y="1349061"/>
              <a:ext cx="537496" cy="537496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7896200" y="3080558"/>
            <a:ext cx="745294" cy="745294"/>
            <a:chOff x="8040216" y="3080558"/>
            <a:chExt cx="745294" cy="745294"/>
          </a:xfrm>
        </p:grpSpPr>
        <p:sp>
          <p:nvSpPr>
            <p:cNvPr id="11" name="椭圆 10"/>
            <p:cNvSpPr/>
            <p:nvPr/>
          </p:nvSpPr>
          <p:spPr>
            <a:xfrm>
              <a:off x="8040216" y="3080558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835" y="3201177"/>
              <a:ext cx="504056" cy="504056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7896200" y="4915954"/>
            <a:ext cx="745294" cy="745294"/>
            <a:chOff x="8040216" y="4915954"/>
            <a:chExt cx="745294" cy="745294"/>
          </a:xfrm>
        </p:grpSpPr>
        <p:sp>
          <p:nvSpPr>
            <p:cNvPr id="12" name="椭圆 11"/>
            <p:cNvSpPr/>
            <p:nvPr/>
          </p:nvSpPr>
          <p:spPr>
            <a:xfrm>
              <a:off x="8040216" y="4915954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039" y="5010777"/>
              <a:ext cx="555648" cy="555648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8757947" y="1212301"/>
            <a:ext cx="1485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Term-Term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00396" y="1611795"/>
            <a:ext cx="2810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n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ormalized </a:t>
            </a:r>
            <a:r>
              <a:rPr lang="en-US" altLang="zh-CN" sz="1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VΣ</a:t>
            </a:r>
            <a:endParaRPr lang="zh-CN" alt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757947" y="3068960"/>
            <a:ext cx="27799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Document-Document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57947" y="4935055"/>
            <a:ext cx="21325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Term-Document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793171" y="5295007"/>
            <a:ext cx="2810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</a:t>
            </a:r>
            <a:r>
              <a:rPr lang="zh-CN" altLang="en-US" sz="1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∑</a:t>
            </a:r>
            <a:r>
              <a:rPr lang="en-US" altLang="zh-CN" sz="1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v</a:t>
            </a:r>
            <a:endParaRPr lang="zh-CN" alt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03" y="2499976"/>
            <a:ext cx="1834732" cy="298288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800396" y="3467838"/>
            <a:ext cx="281066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n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ormalized </a:t>
            </a:r>
            <a:r>
              <a:rPr lang="en-US" altLang="zh-CN" sz="1600" i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</a:t>
            </a:r>
            <a:r>
              <a:rPr lang="en-US" altLang="zh-CN" sz="1600" i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Σ</a:t>
            </a:r>
            <a:endParaRPr lang="zh-CN" altLang="en-US" sz="1600" i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922854" y="3096423"/>
            <a:ext cx="745294" cy="745294"/>
            <a:chOff x="8040216" y="1245162"/>
            <a:chExt cx="745294" cy="745294"/>
          </a:xfrm>
        </p:grpSpPr>
        <p:sp>
          <p:nvSpPr>
            <p:cNvPr id="30" name="椭圆 29"/>
            <p:cNvSpPr/>
            <p:nvPr/>
          </p:nvSpPr>
          <p:spPr>
            <a:xfrm>
              <a:off x="8040216" y="1245162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115" y="1349061"/>
              <a:ext cx="537496" cy="537496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7918829" y="4915954"/>
            <a:ext cx="745294" cy="745294"/>
            <a:chOff x="8040216" y="1245162"/>
            <a:chExt cx="745294" cy="745294"/>
          </a:xfrm>
        </p:grpSpPr>
        <p:sp>
          <p:nvSpPr>
            <p:cNvPr id="33" name="椭圆 32"/>
            <p:cNvSpPr/>
            <p:nvPr/>
          </p:nvSpPr>
          <p:spPr>
            <a:xfrm>
              <a:off x="8040216" y="1245162"/>
              <a:ext cx="745294" cy="74529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115" y="1349061"/>
              <a:ext cx="537496" cy="537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8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282380" y="364270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Segoe UI" panose="020B0502040204020203" pitchFamily="34" charset="0"/>
              </a:rPr>
              <a:t>现有成果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7" t="31557" r="56765" b="35225"/>
          <a:stretch/>
        </p:blipFill>
        <p:spPr>
          <a:xfrm>
            <a:off x="4353856" y="2279105"/>
            <a:ext cx="1124730" cy="969595"/>
          </a:xfrm>
          <a:custGeom>
            <a:avLst/>
            <a:gdLst>
              <a:gd name="connsiteX0" fmla="*/ 835293 w 1670585"/>
              <a:gd name="connsiteY0" fmla="*/ 0 h 1440160"/>
              <a:gd name="connsiteX1" fmla="*/ 1670585 w 1670585"/>
              <a:gd name="connsiteY1" fmla="*/ 1440160 h 1440160"/>
              <a:gd name="connsiteX2" fmla="*/ 0 w 1670585"/>
              <a:gd name="connsiteY2" fmla="*/ 1440160 h 144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0585" h="1440160">
                <a:moveTo>
                  <a:pt x="835293" y="0"/>
                </a:moveTo>
                <a:lnTo>
                  <a:pt x="1670585" y="1440160"/>
                </a:lnTo>
                <a:lnTo>
                  <a:pt x="0" y="14401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0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43" b="6857"/>
          <a:stretch/>
        </p:blipFill>
        <p:spPr>
          <a:xfrm>
            <a:off x="0" y="2996952"/>
            <a:ext cx="12192000" cy="386104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063552" y="305989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索引架构图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5271" r="6295" b="10009"/>
          <a:stretch/>
        </p:blipFill>
        <p:spPr>
          <a:xfrm>
            <a:off x="911424" y="1412776"/>
            <a:ext cx="10585176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2"/>
          <a:stretch/>
        </p:blipFill>
        <p:spPr>
          <a:xfrm>
            <a:off x="8120067" y="10312"/>
            <a:ext cx="4096613" cy="68622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31063" y="377991"/>
            <a:ext cx="3383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工作进度</a:t>
            </a:r>
            <a:endParaRPr lang="en-US" altLang="zh-CN" sz="36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4" b="13219"/>
          <a:stretch/>
        </p:blipFill>
        <p:spPr>
          <a:xfrm>
            <a:off x="7843" y="2276872"/>
            <a:ext cx="8112224" cy="290873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79576" y="1484784"/>
            <a:ext cx="3383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Concepts</a:t>
            </a:r>
            <a:endParaRPr lang="en-US" altLang="zh-CN" sz="28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8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62"/>
          <a:stretch/>
        </p:blipFill>
        <p:spPr>
          <a:xfrm>
            <a:off x="8120067" y="10312"/>
            <a:ext cx="4096613" cy="68622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131063" y="377991"/>
            <a:ext cx="33830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工作进度</a:t>
            </a:r>
            <a:endParaRPr lang="en-US" altLang="zh-CN" sz="36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1481" b="60588"/>
          <a:stretch/>
        </p:blipFill>
        <p:spPr>
          <a:xfrm>
            <a:off x="20967" y="2254804"/>
            <a:ext cx="8099099" cy="28901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79576" y="1484784"/>
            <a:ext cx="3383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Doc-ids</a:t>
            </a:r>
            <a:endParaRPr lang="en-US" altLang="zh-CN" sz="28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03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445473" y="38387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前端效果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7085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91544" y="196888"/>
            <a:ext cx="3194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Visualization.1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07369" y="856266"/>
            <a:ext cx="9289033" cy="5575997"/>
            <a:chOff x="407367" y="1021355"/>
            <a:chExt cx="9289033" cy="5143949"/>
          </a:xfrm>
        </p:grpSpPr>
        <p:sp>
          <p:nvSpPr>
            <p:cNvPr id="2" name="TextBox 1"/>
            <p:cNvSpPr txBox="1"/>
            <p:nvPr/>
          </p:nvSpPr>
          <p:spPr>
            <a:xfrm>
              <a:off x="407367" y="1340768"/>
              <a:ext cx="9289033" cy="482453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11630" y="1700808"/>
              <a:ext cx="648071" cy="216024"/>
            </a:xfrm>
            <a:prstGeom prst="rect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pag2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44474" y="1700808"/>
              <a:ext cx="648071" cy="216024"/>
            </a:xfrm>
            <a:prstGeom prst="rect">
              <a:avLst/>
            </a:prstGeom>
            <a:ln w="571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pag3</a:t>
              </a:r>
              <a:endParaRPr lang="zh-CN" altLang="en-US" dirty="0"/>
            </a:p>
          </p:txBody>
        </p:sp>
        <p:sp>
          <p:nvSpPr>
            <p:cNvPr id="3" name="矩形 2"/>
            <p:cNvSpPr/>
            <p:nvPr/>
          </p:nvSpPr>
          <p:spPr>
            <a:xfrm>
              <a:off x="767408" y="1916832"/>
              <a:ext cx="6336703" cy="2664296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altLang="zh-CN" dirty="0" smtClean="0"/>
            </a:p>
            <a:p>
              <a:r>
                <a:rPr lang="en-US" altLang="zh-CN" dirty="0" smtClean="0"/>
                <a:t>(</a:t>
              </a:r>
              <a:r>
                <a:rPr lang="en-US" altLang="zh-CN" dirty="0"/>
                <a:t>algorithm,1.000000000000002</a:t>
              </a:r>
              <a:r>
                <a:rPr lang="en-US" altLang="zh-CN" dirty="0" smtClean="0"/>
                <a:t>),</a:t>
              </a:r>
            </a:p>
            <a:p>
              <a:r>
                <a:rPr lang="en-US" altLang="zh-CN" dirty="0" smtClean="0"/>
                <a:t>(</a:t>
              </a:r>
              <a:r>
                <a:rPr lang="en-US" altLang="zh-CN" dirty="0"/>
                <a:t>heuristic,0.8773199836391916),</a:t>
              </a:r>
            </a:p>
            <a:p>
              <a:r>
                <a:rPr lang="en-US" altLang="zh-CN" dirty="0"/>
                <a:t>(compute,0.8561015487853708), (constraint,0.8370707630657652),</a:t>
              </a:r>
            </a:p>
            <a:p>
              <a:r>
                <a:rPr lang="en-US" altLang="zh-CN" dirty="0"/>
                <a:t>(optimization,0.8331940333186296), (complexity,0.823738607119692),</a:t>
              </a:r>
            </a:p>
            <a:p>
              <a:r>
                <a:rPr lang="en-US" altLang="zh-CN" dirty="0"/>
                <a:t>(algorithmic,0.8227315888559854), (iterative,0.822364922633442),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239353" y="4723316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1.Search for the relevant term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87177" y="4729968"/>
              <a:ext cx="3162664" cy="427773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“Algorithm”</a:t>
              </a:r>
              <a:endParaRPr lang="zh-CN" altLang="en-US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407367" y="1021355"/>
              <a:ext cx="1400305" cy="31644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</a:rPr>
                <a:t>可视化界面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767409" y="1700808"/>
              <a:ext cx="648071" cy="216024"/>
            </a:xfrm>
            <a:prstGeom prst="rect">
              <a:avLst/>
            </a:prstGeom>
            <a:ln w="57150"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pag1</a:t>
              </a:r>
              <a:endParaRPr lang="zh-CN" altLang="en-US" dirty="0"/>
            </a:p>
          </p:txBody>
        </p:sp>
      </p:grpSp>
      <p:sp>
        <p:nvSpPr>
          <p:cNvPr id="22" name="矩形 21"/>
          <p:cNvSpPr/>
          <p:nvPr/>
        </p:nvSpPr>
        <p:spPr>
          <a:xfrm>
            <a:off x="4239355" y="5389552"/>
            <a:ext cx="4488161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r>
              <a:rPr lang="en-US" altLang="zh-CN" dirty="0" smtClean="0">
                <a:solidFill>
                  <a:schemeClr val="bg1"/>
                </a:solidFill>
              </a:rPr>
              <a:t>.Search for the relevant documents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39354" y="5877272"/>
            <a:ext cx="4488161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en-US" altLang="zh-CN" dirty="0" smtClean="0">
                <a:solidFill>
                  <a:schemeClr val="bg1"/>
                </a:solidFill>
              </a:rPr>
              <a:t>.Search for the relevant concept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67409" y="5486828"/>
            <a:ext cx="3162664" cy="46370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Please input  document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9144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91544" y="196888"/>
            <a:ext cx="3194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Visualization.1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7369" y="856266"/>
            <a:ext cx="9289033" cy="5575997"/>
            <a:chOff x="407369" y="856266"/>
            <a:chExt cx="9289033" cy="557599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9" y="856266"/>
              <a:ext cx="9289033" cy="5575997"/>
              <a:chOff x="407367" y="1021355"/>
              <a:chExt cx="9289033" cy="5143949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07367" y="1340768"/>
                <a:ext cx="9289033" cy="482453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44474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pag3</a:t>
                </a:r>
                <a:endParaRPr lang="zh-CN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67409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pag1</a:t>
                </a:r>
                <a:endParaRPr lang="zh-CN" altLang="en-US" dirty="0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67408" y="1916832"/>
                <a:ext cx="6336703" cy="266429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(Romania,0.9999999999999994), 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en-US" altLang="zh-CN" dirty="0"/>
                  <a:t>Roma in Romania,0.9229332158078395),</a:t>
                </a:r>
              </a:p>
              <a:p>
                <a:r>
                  <a:rPr lang="en-US" altLang="zh-CN" dirty="0"/>
                  <a:t>(Kingdom of Romania,0.9176138537751187),</a:t>
                </a:r>
              </a:p>
              <a:p>
                <a:r>
                  <a:rPr lang="en-US" altLang="zh-CN" dirty="0"/>
                  <a:t>(Anti-Romanian discrimination,0.9131983116426412),</a:t>
                </a:r>
              </a:p>
              <a:p>
                <a:r>
                  <a:rPr lang="en-US" altLang="zh-CN" dirty="0"/>
                  <a:t>(Timeline of Romanian history,0.9124093989500675),</a:t>
                </a:r>
              </a:p>
              <a:p>
                <a:r>
                  <a:rPr lang="en-US" altLang="zh-CN" dirty="0"/>
                  <a:t>(Romania and the euro,0.9123191881625798),</a:t>
                </a:r>
              </a:p>
              <a:p>
                <a:r>
                  <a:rPr lang="en-US" altLang="zh-CN" dirty="0"/>
                  <a:t>(History of Romania,0.9095848558045102),</a:t>
                </a:r>
              </a:p>
              <a:p>
                <a:r>
                  <a:rPr lang="en-US" altLang="zh-CN" dirty="0"/>
                  <a:t>(Romania–United States relations,0.9016913779787574</a:t>
                </a:r>
                <a:r>
                  <a:rPr lang="en-US" altLang="zh-CN" dirty="0" smtClean="0"/>
                  <a:t>),</a:t>
                </a:r>
                <a:endParaRPr lang="en-US" altLang="zh-CN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239353" y="4723316"/>
                <a:ext cx="4488161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1.Search for the relevant term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87177" y="4729968"/>
                <a:ext cx="3162664" cy="42777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Please input term</a:t>
                </a:r>
                <a:endParaRPr lang="zh-CN" altLang="en-US" b="1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07367" y="1021355"/>
                <a:ext cx="1400305" cy="3164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tx1"/>
                    </a:solidFill>
                  </a:rPr>
                  <a:t>可视化界面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411630" y="1700808"/>
                <a:ext cx="648071" cy="216024"/>
              </a:xfrm>
              <a:prstGeom prst="rect">
                <a:avLst/>
              </a:prstGeom>
              <a:ln w="57150"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pag2</a:t>
                </a:r>
                <a:endParaRPr lang="zh-CN" altLang="en-US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239355" y="538955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.Search for the relevant documents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39354" y="587727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.Search for the relevant concept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7409" y="5486828"/>
              <a:ext cx="3162664" cy="46370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/>
                <a:t>“Romania</a:t>
              </a:r>
              <a:r>
                <a:rPr lang="en-US" altLang="zh-CN" b="1" dirty="0"/>
                <a:t>"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79418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91544" y="196888"/>
            <a:ext cx="3194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Visualization.1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7369" y="856266"/>
            <a:ext cx="9289033" cy="5575997"/>
            <a:chOff x="407369" y="856266"/>
            <a:chExt cx="9289033" cy="557599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9" y="856266"/>
              <a:ext cx="9289033" cy="5575997"/>
              <a:chOff x="407367" y="1021355"/>
              <a:chExt cx="9289033" cy="5143949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07367" y="1340768"/>
                <a:ext cx="9289033" cy="482453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411630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pag2</a:t>
                </a:r>
                <a:endParaRPr lang="zh-CN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67409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pag1</a:t>
                </a:r>
                <a:endParaRPr lang="zh-CN" altLang="en-US" dirty="0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67408" y="1916832"/>
                <a:ext cx="6336703" cy="266429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b="1" dirty="0" smtClean="0"/>
                  <a:t>Concept </a:t>
                </a:r>
                <a:r>
                  <a:rPr lang="en-US" altLang="zh-CN" b="1" dirty="0"/>
                  <a:t>terms: </a:t>
                </a:r>
                <a:endParaRPr lang="en-US" altLang="zh-CN" b="1" dirty="0" smtClean="0"/>
              </a:p>
              <a:p>
                <a:r>
                  <a:rPr lang="en-US" altLang="zh-CN" dirty="0" smtClean="0"/>
                  <a:t>summary</a:t>
                </a:r>
                <a:r>
                  <a:rPr lang="en-US" altLang="zh-CN" dirty="0"/>
                  <a:t>, licensing, fur, logo, album, cover, </a:t>
                </a:r>
                <a:r>
                  <a:rPr lang="en-US" altLang="zh-CN" dirty="0" smtClean="0"/>
                  <a:t>rationale, gif</a:t>
                </a:r>
                <a:r>
                  <a:rPr lang="en-US" altLang="zh-CN" dirty="0"/>
                  <a:t>, use, fair</a:t>
                </a:r>
              </a:p>
              <a:p>
                <a:r>
                  <a:rPr lang="en-US" altLang="zh-CN" b="1" dirty="0"/>
                  <a:t>Concept docs: </a:t>
                </a:r>
                <a:endParaRPr lang="en-US" altLang="zh-CN" b="1" dirty="0" smtClean="0"/>
              </a:p>
              <a:p>
                <a:r>
                  <a:rPr lang="en-US" altLang="zh-CN" dirty="0" smtClean="0"/>
                  <a:t>File:Gladys-in-grammarland-cover-1897.png</a:t>
                </a:r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File:Gladys-in-grammarland-cover-2010.png, File:1942ukrpoljudeakt4.jpg,</a:t>
                </a:r>
              </a:p>
              <a:p>
                <a:r>
                  <a:rPr lang="en-US" altLang="zh-CN" dirty="0" smtClean="0"/>
                  <a:t>File:Baghdad-texas.jpg</a:t>
                </a:r>
              </a:p>
              <a:p>
                <a:r>
                  <a:rPr lang="en-US" altLang="zh-CN" dirty="0" smtClean="0"/>
                  <a:t>File:DuplicateBoy.jpg</a:t>
                </a:r>
                <a:endParaRPr lang="en-US" altLang="zh-CN" dirty="0"/>
              </a:p>
              <a:p>
                <a:r>
                  <a:rPr lang="en-US" altLang="zh-CN" dirty="0"/>
                  <a:t>File:RizalHighSchoollogo.jpg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239353" y="4723316"/>
                <a:ext cx="4488161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1.Search for the relevant term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87177" y="4729968"/>
                <a:ext cx="3162664" cy="42777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Please input term</a:t>
                </a:r>
                <a:endParaRPr lang="zh-CN" altLang="en-US" b="1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07367" y="1021355"/>
                <a:ext cx="1400305" cy="3164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tx1"/>
                    </a:solidFill>
                  </a:rPr>
                  <a:t>可视化界面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44474" y="1700808"/>
                <a:ext cx="648071" cy="216024"/>
              </a:xfrm>
              <a:prstGeom prst="rect">
                <a:avLst/>
              </a:prstGeom>
              <a:ln w="57150"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pag3</a:t>
                </a:r>
                <a:endParaRPr lang="zh-CN" altLang="en-US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239355" y="538955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.Search for the relevant documents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39354" y="587727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3.Return the important concept &amp; term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7409" y="5486828"/>
              <a:ext cx="3162664" cy="46370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Please input  </a:t>
              </a:r>
              <a:r>
                <a:rPr lang="en-US" altLang="zh-CN" b="1" dirty="0" smtClean="0"/>
                <a:t>document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9296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91544" y="196888"/>
            <a:ext cx="3194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Visualization.1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7369" y="856266"/>
            <a:ext cx="9289033" cy="5575997"/>
            <a:chOff x="407369" y="856266"/>
            <a:chExt cx="9289033" cy="557599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9" y="856266"/>
              <a:ext cx="9289033" cy="5575997"/>
              <a:chOff x="407367" y="1021355"/>
              <a:chExt cx="9289033" cy="5143949"/>
            </a:xfrm>
          </p:grpSpPr>
          <p:sp>
            <p:nvSpPr>
              <p:cNvPr id="2" name="TextBox 1"/>
              <p:cNvSpPr txBox="1"/>
              <p:nvPr/>
            </p:nvSpPr>
            <p:spPr>
              <a:xfrm>
                <a:off x="407367" y="1340768"/>
                <a:ext cx="9289033" cy="482453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endParaRPr lang="zh-CN" altLang="en-US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411630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pag2</a:t>
                </a:r>
                <a:endParaRPr lang="zh-CN" altLang="en-US" dirty="0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67409" y="1700808"/>
                <a:ext cx="648071" cy="216024"/>
              </a:xfrm>
              <a:prstGeom prst="rect">
                <a:avLst/>
              </a:prstGeom>
              <a:ln w="57150"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pag1</a:t>
                </a:r>
                <a:endParaRPr lang="zh-CN" altLang="en-US" dirty="0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767408" y="1916832"/>
                <a:ext cx="6336703" cy="2664296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b="1" dirty="0" smtClean="0"/>
                  <a:t>Concept </a:t>
                </a:r>
                <a:r>
                  <a:rPr lang="en-US" altLang="zh-CN" b="1" dirty="0"/>
                  <a:t>terms: </a:t>
                </a:r>
                <a:endParaRPr lang="en-US" altLang="zh-CN" b="1" dirty="0" smtClean="0"/>
              </a:p>
              <a:p>
                <a:r>
                  <a:rPr lang="en-US" altLang="zh-CN" dirty="0" smtClean="0"/>
                  <a:t>summary</a:t>
                </a:r>
                <a:r>
                  <a:rPr lang="en-US" altLang="zh-CN" dirty="0"/>
                  <a:t>, licensing, fur, logo, album, cover, </a:t>
                </a:r>
                <a:r>
                  <a:rPr lang="en-US" altLang="zh-CN" dirty="0" smtClean="0"/>
                  <a:t>rationale, gif</a:t>
                </a:r>
                <a:r>
                  <a:rPr lang="en-US" altLang="zh-CN" dirty="0"/>
                  <a:t>, use, fair</a:t>
                </a:r>
              </a:p>
              <a:p>
                <a:r>
                  <a:rPr lang="en-US" altLang="zh-CN" b="1" dirty="0"/>
                  <a:t>Concept docs: </a:t>
                </a:r>
                <a:endParaRPr lang="en-US" altLang="zh-CN" b="1" dirty="0" smtClean="0"/>
              </a:p>
              <a:p>
                <a:r>
                  <a:rPr lang="en-US" altLang="zh-CN" dirty="0" smtClean="0"/>
                  <a:t>File:Gladys-in-grammarland-cover-1897.png</a:t>
                </a:r>
                <a:r>
                  <a:rPr lang="en-US" altLang="zh-CN" dirty="0"/>
                  <a:t>,</a:t>
                </a:r>
              </a:p>
              <a:p>
                <a:r>
                  <a:rPr lang="en-US" altLang="zh-CN" dirty="0"/>
                  <a:t>File:Gladys-in-grammarland-cover-2010.png, File:1942ukrpoljudeakt4.jpg,</a:t>
                </a:r>
              </a:p>
              <a:p>
                <a:r>
                  <a:rPr lang="en-US" altLang="zh-CN" dirty="0" smtClean="0"/>
                  <a:t>File:Baghdad-texas.jpg</a:t>
                </a:r>
              </a:p>
              <a:p>
                <a:r>
                  <a:rPr lang="en-US" altLang="zh-CN" dirty="0" smtClean="0"/>
                  <a:t>File:DuplicateBoy.jpg</a:t>
                </a:r>
                <a:endParaRPr lang="en-US" altLang="zh-CN" dirty="0"/>
              </a:p>
              <a:p>
                <a:r>
                  <a:rPr lang="en-US" altLang="zh-CN" dirty="0"/>
                  <a:t>File:RizalHighSchoollogo.jpg</a:t>
                </a:r>
                <a:endParaRPr lang="zh-CN" altLang="en-US" dirty="0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239353" y="4723316"/>
                <a:ext cx="4488161" cy="43204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>
                    <a:solidFill>
                      <a:schemeClr val="bg1"/>
                    </a:solidFill>
                  </a:rPr>
                  <a:t>1.Search for the relevant term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87177" y="4729968"/>
                <a:ext cx="3162664" cy="427773"/>
              </a:xfrm>
              <a:prstGeom prst="rect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/>
                  <a:t>Please input term</a:t>
                </a:r>
                <a:endParaRPr lang="zh-CN" altLang="en-US" b="1" dirty="0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407367" y="1021355"/>
                <a:ext cx="1400305" cy="31644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 smtClean="0">
                    <a:solidFill>
                      <a:schemeClr val="tx1"/>
                    </a:solidFill>
                  </a:rPr>
                  <a:t>可视化界面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044474" y="1700808"/>
                <a:ext cx="648071" cy="216024"/>
              </a:xfrm>
              <a:prstGeom prst="rect">
                <a:avLst/>
              </a:prstGeom>
              <a:ln w="57150">
                <a:noFill/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smtClean="0"/>
                  <a:t>pag3</a:t>
                </a:r>
                <a:endParaRPr lang="zh-CN" altLang="en-US" dirty="0"/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4239355" y="538955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.Search for the relevant documents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239354" y="5877272"/>
              <a:ext cx="4488161" cy="43204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3.Return the important concept &amp; term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67409" y="5486828"/>
              <a:ext cx="3162664" cy="463702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Please input  </a:t>
              </a:r>
              <a:r>
                <a:rPr lang="en-US" altLang="zh-CN" b="1" dirty="0" smtClean="0"/>
                <a:t>document</a:t>
              </a:r>
              <a:endParaRPr lang="zh-CN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55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57" r="35657" b="15294"/>
          <a:stretch/>
        </p:blipFill>
        <p:spPr>
          <a:xfrm>
            <a:off x="4347348" y="0"/>
            <a:ext cx="3497304" cy="6858000"/>
          </a:xfrm>
          <a:custGeom>
            <a:avLst/>
            <a:gdLst>
              <a:gd name="connsiteX0" fmla="*/ 874326 w 3497304"/>
              <a:gd name="connsiteY0" fmla="*/ 0 h 6858000"/>
              <a:gd name="connsiteX1" fmla="*/ 3497304 w 3497304"/>
              <a:gd name="connsiteY1" fmla="*/ 0 h 6858000"/>
              <a:gd name="connsiteX2" fmla="*/ 2622978 w 3497304"/>
              <a:gd name="connsiteY2" fmla="*/ 6858000 h 6858000"/>
              <a:gd name="connsiteX3" fmla="*/ 0 w 349730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7304" h="6858000">
                <a:moveTo>
                  <a:pt x="874326" y="0"/>
                </a:moveTo>
                <a:lnTo>
                  <a:pt x="3497304" y="0"/>
                </a:lnTo>
                <a:lnTo>
                  <a:pt x="262297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任意多边形: 形状 31"/>
          <p:cNvSpPr/>
          <p:nvPr/>
        </p:nvSpPr>
        <p:spPr>
          <a:xfrm>
            <a:off x="0" y="0"/>
            <a:ext cx="5221674" cy="6858000"/>
          </a:xfrm>
          <a:custGeom>
            <a:avLst/>
            <a:gdLst>
              <a:gd name="connsiteX0" fmla="*/ 0 w 5221674"/>
              <a:gd name="connsiteY0" fmla="*/ 0 h 6858000"/>
              <a:gd name="connsiteX1" fmla="*/ 5221674 w 5221674"/>
              <a:gd name="connsiteY1" fmla="*/ 0 h 6858000"/>
              <a:gd name="connsiteX2" fmla="*/ 4347348 w 5221674"/>
              <a:gd name="connsiteY2" fmla="*/ 6858000 h 6858000"/>
              <a:gd name="connsiteX3" fmla="*/ 0 w 5221674"/>
              <a:gd name="connsiteY3" fmla="*/ 6858000 h 6858000"/>
              <a:gd name="connsiteX4" fmla="*/ 0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0" y="0"/>
                </a:moveTo>
                <a:lnTo>
                  <a:pt x="5221674" y="0"/>
                </a:lnTo>
                <a:lnTo>
                  <a:pt x="434734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/>
          <p:cNvSpPr/>
          <p:nvPr/>
        </p:nvSpPr>
        <p:spPr>
          <a:xfrm>
            <a:off x="6970326" y="0"/>
            <a:ext cx="5221674" cy="6858000"/>
          </a:xfrm>
          <a:custGeom>
            <a:avLst/>
            <a:gdLst>
              <a:gd name="connsiteX0" fmla="*/ 874326 w 5221674"/>
              <a:gd name="connsiteY0" fmla="*/ 0 h 6858000"/>
              <a:gd name="connsiteX1" fmla="*/ 5221674 w 5221674"/>
              <a:gd name="connsiteY1" fmla="*/ 0 h 6858000"/>
              <a:gd name="connsiteX2" fmla="*/ 5221674 w 5221674"/>
              <a:gd name="connsiteY2" fmla="*/ 6858000 h 6858000"/>
              <a:gd name="connsiteX3" fmla="*/ 0 w 5221674"/>
              <a:gd name="connsiteY3" fmla="*/ 6858000 h 6858000"/>
              <a:gd name="connsiteX4" fmla="*/ 874326 w 522167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1674" h="6858000">
                <a:moveTo>
                  <a:pt x="874326" y="0"/>
                </a:moveTo>
                <a:lnTo>
                  <a:pt x="5221674" y="0"/>
                </a:lnTo>
                <a:lnTo>
                  <a:pt x="5221674" y="6858000"/>
                </a:lnTo>
                <a:lnTo>
                  <a:pt x="0" y="6858000"/>
                </a:lnTo>
                <a:lnTo>
                  <a:pt x="87432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68191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44900" y="2616816"/>
            <a:ext cx="280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现有成果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14237" y="429282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 smtClean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04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14237" y="5216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未来展望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2184" y="1700808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25162" y="2652450"/>
            <a:ext cx="71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算法</a:t>
            </a:r>
          </a:p>
        </p:txBody>
      </p:sp>
      <p:sp>
        <p:nvSpPr>
          <p:cNvPr id="26" name="任意多边形: 形状 25"/>
          <p:cNvSpPr/>
          <p:nvPr/>
        </p:nvSpPr>
        <p:spPr>
          <a:xfrm>
            <a:off x="6003066" y="357531"/>
            <a:ext cx="707079" cy="569887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5249058" y="1044025"/>
            <a:ext cx="2215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</a:t>
            </a:r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ENTS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47491" y="4293096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i="1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  <a:endParaRPr lang="zh-CN" altLang="en-US" sz="5400" i="1" dirty="0">
              <a:solidFill>
                <a:srgbClr val="2E405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07858" y="52161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前端效果</a:t>
            </a:r>
            <a:endParaRPr lang="zh-CN" alt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39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  <a:r>
                <a:rPr lang="en-US" altLang="zh-CN" sz="20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1991544" y="196888"/>
            <a:ext cx="31946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Visualization.1</a:t>
            </a:r>
            <a:endParaRPr lang="zh-CN" alt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67409" y="119675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Albedo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5699" y="1539777"/>
            <a:ext cx="9073008" cy="43490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667657" y="2420888"/>
            <a:ext cx="8428786" cy="30991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Understanding:</a:t>
            </a:r>
          </a:p>
          <a:p>
            <a:r>
              <a:rPr lang="en-US" altLang="zh-CN" dirty="0" smtClean="0"/>
              <a:t>is </a:t>
            </a:r>
            <a:r>
              <a:rPr lang="en-US" altLang="zh-CN" dirty="0"/>
              <a:t>a measure for </a:t>
            </a:r>
            <a:r>
              <a:rPr lang="en-US" altLang="zh-CN" dirty="0" smtClean="0"/>
              <a:t>[reflectance] or </a:t>
            </a:r>
            <a:r>
              <a:rPr lang="en-US" altLang="zh-CN" dirty="0"/>
              <a:t>optical brightness ([[Latin]] </a:t>
            </a:r>
            <a:r>
              <a:rPr lang="en-US" altLang="zh-CN" dirty="0" smtClean="0"/>
              <a:t>‘’albedo,‘’ </a:t>
            </a:r>
            <a:r>
              <a:rPr lang="en-US" altLang="zh-CN" dirty="0"/>
              <a:t>[[Arabic]] </a:t>
            </a:r>
            <a:r>
              <a:rPr lang="en-US" altLang="zh-CN" dirty="0" smtClean="0"/>
              <a:t>‘’</a:t>
            </a:r>
            <a:r>
              <a:rPr lang="en-US" altLang="zh-CN" dirty="0" err="1" smtClean="0"/>
              <a:t>albayad</a:t>
            </a:r>
            <a:r>
              <a:rPr lang="en-US" altLang="zh-CN" dirty="0" smtClean="0"/>
              <a:t>,‘’ “whiteness”). </a:t>
            </a:r>
            <a:r>
              <a:rPr lang="en-US" altLang="zh-CN" dirty="0"/>
              <a:t>It is [[Dimensionless </a:t>
            </a:r>
            <a:r>
              <a:rPr lang="en-US" altLang="zh-CN" dirty="0" err="1"/>
              <a:t>number|dimensionless</a:t>
            </a:r>
            <a:r>
              <a:rPr lang="en-US" altLang="zh-CN" dirty="0"/>
              <a:t>]] and measured on a scale from zero </a:t>
            </a:r>
            <a:r>
              <a:rPr lang="en-US" altLang="zh-CN" dirty="0" smtClean="0"/>
              <a:t>to one. </a:t>
            </a:r>
          </a:p>
          <a:p>
            <a:pPr algn="ctr"/>
            <a:r>
              <a:rPr lang="en-US" altLang="zh-CN" b="1" dirty="0" smtClean="0"/>
              <a:t>Relevance:</a:t>
            </a:r>
          </a:p>
          <a:p>
            <a:r>
              <a:rPr lang="en-US" altLang="zh-CN" dirty="0"/>
              <a:t>==Illumination===</a:t>
            </a:r>
          </a:p>
          <a:p>
            <a:r>
              <a:rPr lang="en-US" altLang="zh-CN" dirty="0"/>
              <a:t>===Insolation effects ===</a:t>
            </a:r>
          </a:p>
          <a:p>
            <a:r>
              <a:rPr lang="en-US" altLang="zh-CN" dirty="0"/>
              <a:t>===Climate and weather===</a:t>
            </a:r>
          </a:p>
          <a:p>
            <a:r>
              <a:rPr lang="en-US" altLang="zh-CN" dirty="0"/>
              <a:t>===Albedo–temperature feedback===</a:t>
            </a:r>
          </a:p>
          <a:p>
            <a:r>
              <a:rPr lang="en-US" altLang="zh-CN" dirty="0"/>
              <a:t>===Snow</a:t>
            </a:r>
            <a:r>
              <a:rPr lang="en-US" altLang="zh-CN" dirty="0" smtClean="0"/>
              <a:t>===</a:t>
            </a:r>
            <a:endParaRPr lang="en-US" altLang="zh-CN" dirty="0"/>
          </a:p>
        </p:txBody>
      </p:sp>
      <p:sp>
        <p:nvSpPr>
          <p:cNvPr id="33" name="矩形 32"/>
          <p:cNvSpPr/>
          <p:nvPr/>
        </p:nvSpPr>
        <p:spPr>
          <a:xfrm>
            <a:off x="2664225" y="1952552"/>
            <a:ext cx="4488161" cy="4683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Breif</a:t>
            </a:r>
            <a:r>
              <a:rPr lang="en-US" altLang="zh-CN" b="1" dirty="0" smtClean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introduction</a:t>
            </a:r>
            <a:endParaRPr lang="zh-CN" altLang="en-US" b="1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5699" y="1196752"/>
            <a:ext cx="1400305" cy="34302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</a:rPr>
              <a:t>可视化界面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67657" y="1952552"/>
            <a:ext cx="1996568" cy="46833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Albedo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02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47351"/>
            <a:chOff x="5097859" y="1625236"/>
            <a:chExt cx="1996281" cy="1747351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282379" y="2264591"/>
              <a:ext cx="1627240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445473" y="383878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未来展望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889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6" name="任意多边形: 形状 5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530924" y="1558454"/>
            <a:ext cx="547305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根据关键词进行文档查询，并展示重要段落。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根据所选领域，对该领域文档关系进行可视化展示。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同义词提取。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对文档的感情色彩进行判断。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(5.)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自行爬取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/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筛选某领域维基百科文档，并对数据进行挖掘。</a:t>
            </a:r>
            <a:endParaRPr lang="en-US" altLang="zh-CN" sz="20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zh-CN" altLang="en-US" sz="20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"/>
          <a:stretch/>
        </p:blipFill>
        <p:spPr>
          <a:xfrm>
            <a:off x="6384032" y="332656"/>
            <a:ext cx="5590476" cy="586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84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60965" y="2093947"/>
            <a:ext cx="307007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endParaRPr lang="zh-CN" altLang="en-US" sz="5400" dirty="0"/>
          </a:p>
        </p:txBody>
      </p:sp>
      <p:sp>
        <p:nvSpPr>
          <p:cNvPr id="5" name="任意多边形: 形状 4"/>
          <p:cNvSpPr/>
          <p:nvPr/>
        </p:nvSpPr>
        <p:spPr>
          <a:xfrm>
            <a:off x="5676953" y="1268760"/>
            <a:ext cx="838094" cy="675482"/>
          </a:xfrm>
          <a:custGeom>
            <a:avLst/>
            <a:gdLst>
              <a:gd name="connsiteX0" fmla="*/ 468052 w 1224136"/>
              <a:gd name="connsiteY0" fmla="*/ 0 h 986622"/>
              <a:gd name="connsiteX1" fmla="*/ 760814 w 1224136"/>
              <a:gd name="connsiteY1" fmla="*/ 617122 h 986622"/>
              <a:gd name="connsiteX2" fmla="*/ 900100 w 1224136"/>
              <a:gd name="connsiteY2" fmla="*/ 338550 h 986622"/>
              <a:gd name="connsiteX3" fmla="*/ 1224136 w 1224136"/>
              <a:gd name="connsiteY3" fmla="*/ 986622 h 986622"/>
              <a:gd name="connsiteX4" fmla="*/ 936104 w 1224136"/>
              <a:gd name="connsiteY4" fmla="*/ 986622 h 986622"/>
              <a:gd name="connsiteX5" fmla="*/ 576064 w 1224136"/>
              <a:gd name="connsiteY5" fmla="*/ 986622 h 986622"/>
              <a:gd name="connsiteX6" fmla="*/ 0 w 1224136"/>
              <a:gd name="connsiteY6" fmla="*/ 986622 h 9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4136" h="986622">
                <a:moveTo>
                  <a:pt x="468052" y="0"/>
                </a:moveTo>
                <a:lnTo>
                  <a:pt x="760814" y="617122"/>
                </a:lnTo>
                <a:lnTo>
                  <a:pt x="900100" y="338550"/>
                </a:lnTo>
                <a:lnTo>
                  <a:pt x="1224136" y="986622"/>
                </a:lnTo>
                <a:lnTo>
                  <a:pt x="936104" y="986622"/>
                </a:lnTo>
                <a:lnTo>
                  <a:pt x="576064" y="986622"/>
                </a:lnTo>
                <a:lnTo>
                  <a:pt x="0" y="986622"/>
                </a:lnTo>
                <a:close/>
              </a:path>
            </a:pathLst>
          </a:cu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67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8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53200"/>
            <a:chOff x="5097859" y="1625236"/>
            <a:chExt cx="1996281" cy="1753200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26887" y="2270440"/>
              <a:ext cx="193822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32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.1</a:t>
              </a:r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709050" y="3758444"/>
            <a:ext cx="32925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TF-IDF ALGORITHM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060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3167" r="47834" b="49330"/>
          <a:stretch>
            <a:fillRect/>
          </a:stretch>
        </p:blipFill>
        <p:spPr>
          <a:xfrm>
            <a:off x="7104112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1872208 w 1872208"/>
              <a:gd name="connsiteY2" fmla="*/ 1872208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lnTo>
                  <a:pt x="1872208" y="1872208"/>
                </a:lnTo>
                <a:lnTo>
                  <a:pt x="936104" y="1872208"/>
                </a:ln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3167" r="14948" b="49330"/>
          <a:stretch>
            <a:fillRect/>
          </a:stretch>
        </p:blipFill>
        <p:spPr>
          <a:xfrm>
            <a:off x="9048328" y="1772816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936104 h 1872208"/>
              <a:gd name="connsiteX2" fmla="*/ 936104 w 1872208"/>
              <a:gd name="connsiteY2" fmla="*/ 1872208 h 1872208"/>
              <a:gd name="connsiteX3" fmla="*/ 0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lnTo>
                  <a:pt x="0" y="1872208"/>
                </a:lnTo>
                <a:lnTo>
                  <a:pt x="0" y="936104"/>
                </a:ln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7" t="52497" r="47834"/>
          <a:stretch>
            <a:fillRect/>
          </a:stretch>
        </p:blipFill>
        <p:spPr>
          <a:xfrm>
            <a:off x="7104112" y="3717032"/>
            <a:ext cx="1872208" cy="1872208"/>
          </a:xfrm>
          <a:custGeom>
            <a:avLst/>
            <a:gdLst>
              <a:gd name="connsiteX0" fmla="*/ 936104 w 1872208"/>
              <a:gd name="connsiteY0" fmla="*/ 0 h 1872208"/>
              <a:gd name="connsiteX1" fmla="*/ 1872208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936104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936104" y="0"/>
                </a:moveTo>
                <a:lnTo>
                  <a:pt x="1872208" y="0"/>
                </a:lnTo>
                <a:lnTo>
                  <a:pt x="1872208" y="936104"/>
                </a:ln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cubicBezTo>
                  <a:pt x="0" y="419108"/>
                  <a:pt x="419108" y="0"/>
                  <a:pt x="936104" y="0"/>
                </a:cubicBezTo>
                <a:close/>
              </a:path>
            </a:pathLst>
          </a:cu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4" t="52497" r="14948"/>
          <a:stretch>
            <a:fillRect/>
          </a:stretch>
        </p:blipFill>
        <p:spPr>
          <a:xfrm>
            <a:off x="9048328" y="3717032"/>
            <a:ext cx="1872208" cy="1872208"/>
          </a:xfrm>
          <a:custGeom>
            <a:avLst/>
            <a:gdLst>
              <a:gd name="connsiteX0" fmla="*/ 0 w 1872208"/>
              <a:gd name="connsiteY0" fmla="*/ 0 h 1872208"/>
              <a:gd name="connsiteX1" fmla="*/ 936104 w 1872208"/>
              <a:gd name="connsiteY1" fmla="*/ 0 h 1872208"/>
              <a:gd name="connsiteX2" fmla="*/ 1872208 w 1872208"/>
              <a:gd name="connsiteY2" fmla="*/ 936104 h 1872208"/>
              <a:gd name="connsiteX3" fmla="*/ 936104 w 1872208"/>
              <a:gd name="connsiteY3" fmla="*/ 1872208 h 1872208"/>
              <a:gd name="connsiteX4" fmla="*/ 0 w 1872208"/>
              <a:gd name="connsiteY4" fmla="*/ 936104 h 1872208"/>
              <a:gd name="connsiteX5" fmla="*/ 0 w 1872208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2208" h="1872208">
                <a:moveTo>
                  <a:pt x="0" y="0"/>
                </a:moveTo>
                <a:lnTo>
                  <a:pt x="936104" y="0"/>
                </a:lnTo>
                <a:cubicBezTo>
                  <a:pt x="1453100" y="0"/>
                  <a:pt x="1872208" y="419108"/>
                  <a:pt x="1872208" y="936104"/>
                </a:cubicBezTo>
                <a:cubicBezTo>
                  <a:pt x="1872208" y="1453100"/>
                  <a:pt x="1453100" y="1872208"/>
                  <a:pt x="936104" y="1872208"/>
                </a:cubicBezTo>
                <a:cubicBezTo>
                  <a:pt x="419108" y="1872208"/>
                  <a:pt x="0" y="1453100"/>
                  <a:pt x="0" y="936104"/>
                </a:cubicBez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991544" y="260649"/>
            <a:ext cx="15103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TF-IDF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03138" y="1078958"/>
            <a:ext cx="55529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是一种在文本挖掘中广泛使用的特征向量化方法，它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评估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一个字词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对于一个文件集或一个语料库中的其中一份文件的</a:t>
            </a:r>
            <a:r>
              <a:rPr lang="zh-CN" altLang="en-US" sz="2000" b="1" dirty="0">
                <a:solidFill>
                  <a:srgbClr val="D0C19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重要程度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54516" y="471682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term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frequency–inverse document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frequency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97131" y="2656129"/>
            <a:ext cx="55589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主要思想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：如果某个词或短语在一篇文章中出现的频率高，并且在其他文章中很少出现，则认为此词具有很好的类别区分能力，重要性强。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因此，字词的重要性随着它在文件中出现的次数（</a:t>
            </a:r>
            <a:r>
              <a:rPr lang="zh-CN" altLang="en-US" sz="2000" b="1" dirty="0">
                <a:solidFill>
                  <a:srgbClr val="D0C19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词频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）成</a:t>
            </a:r>
            <a:r>
              <a:rPr lang="zh-CN" altLang="en-US" sz="2000" b="1" dirty="0">
                <a:solidFill>
                  <a:srgbClr val="D0C19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正比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增加，但同时会随着它在语料库中出现的频率（</a:t>
            </a:r>
            <a:r>
              <a:rPr lang="zh-CN" altLang="en-US" sz="2000" b="1" dirty="0">
                <a:solidFill>
                  <a:srgbClr val="D0C19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文件频率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）成</a:t>
            </a:r>
            <a:r>
              <a:rPr lang="zh-CN" altLang="en-US" sz="2000" b="1" dirty="0">
                <a:solidFill>
                  <a:srgbClr val="D0C19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反比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下降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7130" y="5589240"/>
            <a:ext cx="55589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TF-IDF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加权的各种形式常被搜寻引擎应用，作为文件与用户查询之间相关程度的度量或评级。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77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" t="44599" r="878" b="10790"/>
          <a:stretch/>
        </p:blipFill>
        <p:spPr>
          <a:xfrm flipH="1">
            <a:off x="0" y="-1"/>
            <a:ext cx="12192000" cy="357769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670022" y="2643933"/>
            <a:ext cx="3769794" cy="3672408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723920" y="3581359"/>
            <a:ext cx="74680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词频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(term frequency, TF)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 指的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是一个词语在某个文件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中出现的次数。这个数字通常会被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归一化，以防止文件长短不同带来的影响。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逆向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文件频率 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(inverse document frequency, IDF)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 是一个词语普遍重要性的度量。某一特定词语的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IDF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，可以由总文件数目除以包含该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词语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文件数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一般会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再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加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再将得到的商取对数得到。</a:t>
            </a:r>
          </a:p>
        </p:txBody>
      </p:sp>
      <p:sp>
        <p:nvSpPr>
          <p:cNvPr id="12" name="矩形 11"/>
          <p:cNvSpPr/>
          <p:nvPr/>
        </p:nvSpPr>
        <p:spPr>
          <a:xfrm>
            <a:off x="2423067" y="3223749"/>
            <a:ext cx="1654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40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TF-IDF</a:t>
            </a:r>
            <a:endParaRPr lang="en-US" altLang="zh-CN" sz="4000" dirty="0">
              <a:solidFill>
                <a:srgbClr val="1B2229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直接连接符 13"/>
          <p:cNvCxnSpPr>
            <a:cxnSpLocks/>
          </p:cNvCxnSpPr>
          <p:nvPr/>
        </p:nvCxnSpPr>
        <p:spPr>
          <a:xfrm flipH="1">
            <a:off x="2656981" y="4077072"/>
            <a:ext cx="118679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79" y="4300343"/>
            <a:ext cx="1888580" cy="2575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13" y="4703811"/>
            <a:ext cx="1489559" cy="52572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775520" y="5322446"/>
            <a:ext cx="2259953" cy="574263"/>
            <a:chOff x="1775520" y="5322446"/>
            <a:chExt cx="2259953" cy="574263"/>
          </a:xfrm>
        </p:grpSpPr>
        <p:grpSp>
          <p:nvGrpSpPr>
            <p:cNvPr id="19" name="组合 18"/>
            <p:cNvGrpSpPr/>
            <p:nvPr/>
          </p:nvGrpSpPr>
          <p:grpSpPr>
            <a:xfrm>
              <a:off x="1775520" y="5322446"/>
              <a:ext cx="2245514" cy="557546"/>
              <a:chOff x="1971379" y="5422792"/>
              <a:chExt cx="1888580" cy="457200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71379" y="5422792"/>
                <a:ext cx="1866900" cy="457200"/>
              </a:xfrm>
              <a:prstGeom prst="rect">
                <a:avLst/>
              </a:prstGeom>
            </p:spPr>
          </p:pic>
          <p:sp>
            <p:nvSpPr>
              <p:cNvPr id="16" name="矩形 15"/>
              <p:cNvSpPr/>
              <p:nvPr/>
            </p:nvSpPr>
            <p:spPr>
              <a:xfrm>
                <a:off x="2711624" y="5651392"/>
                <a:ext cx="1148335" cy="228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3398" y="5696684"/>
              <a:ext cx="1362075" cy="200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88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6" t="73084" r="50000" b="3496"/>
          <a:stretch>
            <a:fillRect/>
          </a:stretch>
        </p:blipFill>
        <p:spPr>
          <a:xfrm>
            <a:off x="1160548" y="2372710"/>
            <a:ext cx="2507282" cy="914400"/>
          </a:xfrm>
          <a:custGeom>
            <a:avLst/>
            <a:gdLst>
              <a:gd name="connsiteX0" fmla="*/ 0 w 2507282"/>
              <a:gd name="connsiteY0" fmla="*/ 0 h 914400"/>
              <a:gd name="connsiteX1" fmla="*/ 2507282 w 2507282"/>
              <a:gd name="connsiteY1" fmla="*/ 0 h 914400"/>
              <a:gd name="connsiteX2" fmla="*/ 1253641 w 2507282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7282" h="914400">
                <a:moveTo>
                  <a:pt x="0" y="0"/>
                </a:moveTo>
                <a:lnTo>
                  <a:pt x="2507282" y="0"/>
                </a:lnTo>
                <a:lnTo>
                  <a:pt x="1253641" y="91440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7" t="8060" r="26845" b="68521"/>
          <a:stretch>
            <a:fillRect/>
          </a:stretch>
        </p:blipFill>
        <p:spPr>
          <a:xfrm>
            <a:off x="4339759" y="2087499"/>
            <a:ext cx="4063949" cy="914400"/>
          </a:xfrm>
          <a:custGeom>
            <a:avLst/>
            <a:gdLst>
              <a:gd name="connsiteX0" fmla="*/ 0 w 2952328"/>
              <a:gd name="connsiteY0" fmla="*/ 0 h 914400"/>
              <a:gd name="connsiteX1" fmla="*/ 2952328 w 2952328"/>
              <a:gd name="connsiteY1" fmla="*/ 0 h 914400"/>
              <a:gd name="connsiteX2" fmla="*/ 1476164 w 2952328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2328" h="914400">
                <a:moveTo>
                  <a:pt x="0" y="0"/>
                </a:moveTo>
                <a:lnTo>
                  <a:pt x="2952328" y="0"/>
                </a:lnTo>
                <a:lnTo>
                  <a:pt x="1476164" y="914400"/>
                </a:lnTo>
                <a:close/>
              </a:path>
            </a:pathLst>
          </a:cu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3" t="5714" r="4273" b="66680"/>
          <a:stretch>
            <a:fillRect/>
          </a:stretch>
        </p:blipFill>
        <p:spPr>
          <a:xfrm>
            <a:off x="9028222" y="2372710"/>
            <a:ext cx="2520280" cy="914400"/>
          </a:xfrm>
          <a:custGeom>
            <a:avLst/>
            <a:gdLst>
              <a:gd name="connsiteX0" fmla="*/ 0 w 2520280"/>
              <a:gd name="connsiteY0" fmla="*/ 0 h 914400"/>
              <a:gd name="connsiteX1" fmla="*/ 2520280 w 2520280"/>
              <a:gd name="connsiteY1" fmla="*/ 0 h 914400"/>
              <a:gd name="connsiteX2" fmla="*/ 1260140 w 2520280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0280" h="914400">
                <a:moveTo>
                  <a:pt x="0" y="0"/>
                </a:moveTo>
                <a:lnTo>
                  <a:pt x="2520280" y="0"/>
                </a:lnTo>
                <a:lnTo>
                  <a:pt x="1260140" y="914400"/>
                </a:lnTo>
                <a:close/>
              </a:path>
            </a:pathLst>
          </a:cu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47550" y="237271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339759" y="2079363"/>
            <a:ext cx="4063949" cy="4301965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028222" y="2372710"/>
            <a:ext cx="2520280" cy="3672409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372791" y="4158075"/>
            <a:ext cx="206979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文章长度：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1000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词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“复旦”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26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“大数据”：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60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次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“学院”：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28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次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170124" y="743089"/>
            <a:ext cx="2403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For example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4339759" y="1399003"/>
            <a:ext cx="40639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《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复旦大学成立大数据学院和大数据研究院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》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6075895" y="3106539"/>
            <a:ext cx="544264" cy="500540"/>
            <a:chOff x="8786664" y="2348880"/>
            <a:chExt cx="936104" cy="936104"/>
          </a:xfrm>
        </p:grpSpPr>
        <p:sp>
          <p:nvSpPr>
            <p:cNvPr id="29" name="椭圆 28"/>
            <p:cNvSpPr/>
            <p:nvPr/>
          </p:nvSpPr>
          <p:spPr>
            <a:xfrm>
              <a:off x="8786664" y="2348880"/>
              <a:ext cx="936104" cy="936104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090" y="2492896"/>
              <a:ext cx="625252" cy="625252"/>
            </a:xfrm>
            <a:prstGeom prst="rect">
              <a:avLst/>
            </a:prstGeom>
          </p:spPr>
        </p:pic>
      </p:grpSp>
      <p:sp>
        <p:nvSpPr>
          <p:cNvPr id="32" name="矩形 31"/>
          <p:cNvSpPr/>
          <p:nvPr/>
        </p:nvSpPr>
        <p:spPr>
          <a:xfrm>
            <a:off x="9191747" y="4133357"/>
            <a:ext cx="219322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“的”：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100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亿个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“复旦”：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0.37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亿个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“大数据”：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0.65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亿个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“学院”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：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5.02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亿个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0667"/>
              </p:ext>
            </p:extLst>
          </p:nvPr>
        </p:nvGraphicFramePr>
        <p:xfrm>
          <a:off x="4421063" y="3711718"/>
          <a:ext cx="3907184" cy="2597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796"/>
                <a:gridCol w="976796"/>
                <a:gridCol w="976796"/>
                <a:gridCol w="976796"/>
              </a:tblGrid>
              <a:tr h="649401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TF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IDF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TF-IDF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49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复旦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0.026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2.43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0.0632</a:t>
                      </a:r>
                      <a:endParaRPr lang="zh-CN" altLang="en-US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49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大数据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0.060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0.1308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  <a:tr h="64940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学院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0.028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0.0364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blipFill>
                      <a:blip r:embed="rId5"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pic>
        <p:nvPicPr>
          <p:cNvPr id="38" name="图片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92" y="3395836"/>
            <a:ext cx="679193" cy="670256"/>
          </a:xfrm>
          <a:prstGeom prst="rect">
            <a:avLst/>
          </a:prstGeom>
        </p:spPr>
      </p:pic>
      <p:sp>
        <p:nvSpPr>
          <p:cNvPr id="40" name="KSO_Shape"/>
          <p:cNvSpPr>
            <a:spLocks/>
          </p:cNvSpPr>
          <p:nvPr/>
        </p:nvSpPr>
        <p:spPr bwMode="auto">
          <a:xfrm>
            <a:off x="9895139" y="3428844"/>
            <a:ext cx="786444" cy="64619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rgbClr val="1B2229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41" name="直接连接符 40"/>
          <p:cNvCxnSpPr>
            <a:cxnSpLocks/>
          </p:cNvCxnSpPr>
          <p:nvPr/>
        </p:nvCxnSpPr>
        <p:spPr>
          <a:xfrm flipH="1">
            <a:off x="5375921" y="1399003"/>
            <a:ext cx="194421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97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97860" y="1625236"/>
            <a:ext cx="1996281" cy="1753200"/>
            <a:chOff x="5097859" y="1625236"/>
            <a:chExt cx="1996281" cy="1753200"/>
          </a:xfrm>
        </p:grpSpPr>
        <p:sp>
          <p:nvSpPr>
            <p:cNvPr id="4" name="任意多边形: 形状 3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130021" y="2270440"/>
              <a:ext cx="1938223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6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32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.2</a:t>
              </a:r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800" dirty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5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71864" y="3733832"/>
            <a:ext cx="2928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SVD ALGORITHM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29" t="34662" r="27832" b="25868"/>
          <a:stretch>
            <a:fillRect/>
          </a:stretch>
        </p:blipFill>
        <p:spPr>
          <a:xfrm>
            <a:off x="6666230" y="2625836"/>
            <a:ext cx="1040344" cy="896849"/>
          </a:xfrm>
          <a:custGeom>
            <a:avLst/>
            <a:gdLst>
              <a:gd name="connsiteX0" fmla="*/ 1004781 w 2009562"/>
              <a:gd name="connsiteY0" fmla="*/ 0 h 1732382"/>
              <a:gd name="connsiteX1" fmla="*/ 2009562 w 2009562"/>
              <a:gd name="connsiteY1" fmla="*/ 1732382 h 1732382"/>
              <a:gd name="connsiteX2" fmla="*/ 0 w 2009562"/>
              <a:gd name="connsiteY2" fmla="*/ 1732382 h 173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9562" h="1732382">
                <a:moveTo>
                  <a:pt x="1004781" y="0"/>
                </a:moveTo>
                <a:lnTo>
                  <a:pt x="2009562" y="1732382"/>
                </a:lnTo>
                <a:lnTo>
                  <a:pt x="0" y="173238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6994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5" name="任意多边形: 形状 4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22448" y="2312876"/>
            <a:ext cx="12192000" cy="2592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1772816"/>
            <a:ext cx="12192000" cy="446449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60248" y="2420888"/>
            <a:ext cx="9460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1B2229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SVD</a:t>
            </a:r>
            <a:endParaRPr lang="zh-CN" altLang="en-US" sz="3200" dirty="0">
              <a:solidFill>
                <a:srgbClr val="1B2229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56662" y="2574056"/>
            <a:ext cx="30036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/>
              <a:t>(singular </a:t>
            </a:r>
            <a:r>
              <a:rPr lang="en-US" altLang="zh-CN" dirty="0"/>
              <a:t>value </a:t>
            </a:r>
            <a:r>
              <a:rPr lang="en-US" altLang="zh-CN" dirty="0" smtClean="0"/>
              <a:t>decomposition)</a:t>
            </a:r>
            <a:endParaRPr lang="zh-CN" altLang="en-US" dirty="0">
              <a:solidFill>
                <a:srgbClr val="1B222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166555" y="51711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适用性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5656602" y="4238325"/>
            <a:ext cx="878797" cy="878797"/>
            <a:chOff x="5407877" y="4049684"/>
            <a:chExt cx="878797" cy="878797"/>
          </a:xfrm>
        </p:grpSpPr>
        <p:sp>
          <p:nvSpPr>
            <p:cNvPr id="23" name="椭圆 22"/>
            <p:cNvSpPr/>
            <p:nvPr/>
          </p:nvSpPr>
          <p:spPr>
            <a:xfrm>
              <a:off x="5407877" y="4049684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699" y="4131506"/>
              <a:ext cx="715152" cy="715152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9192344" y="4238325"/>
            <a:ext cx="878797" cy="878797"/>
            <a:chOff x="7900046" y="3967861"/>
            <a:chExt cx="878797" cy="878797"/>
          </a:xfrm>
        </p:grpSpPr>
        <p:sp>
          <p:nvSpPr>
            <p:cNvPr id="34" name="椭圆 33"/>
            <p:cNvSpPr/>
            <p:nvPr/>
          </p:nvSpPr>
          <p:spPr>
            <a:xfrm>
              <a:off x="7900046" y="3967861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241" y="4039056"/>
              <a:ext cx="736406" cy="736406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2207568" y="4238325"/>
            <a:ext cx="878797" cy="878797"/>
            <a:chOff x="3082450" y="3933868"/>
            <a:chExt cx="878797" cy="878797"/>
          </a:xfrm>
        </p:grpSpPr>
        <p:sp>
          <p:nvSpPr>
            <p:cNvPr id="35" name="椭圆 34"/>
            <p:cNvSpPr/>
            <p:nvPr/>
          </p:nvSpPr>
          <p:spPr>
            <a:xfrm>
              <a:off x="3082450" y="3933868"/>
              <a:ext cx="878797" cy="87879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1526" y="4082944"/>
              <a:ext cx="580645" cy="58064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1719397" y="3132521"/>
            <a:ext cx="2010916" cy="943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一种适用于任意矩阵的分解方法</a:t>
            </a:r>
            <a:endParaRPr lang="zh-CN" altLang="en-US" sz="2000" dirty="0">
              <a:solidFill>
                <a:srgbClr val="1B2229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67" y="3377582"/>
            <a:ext cx="1337477" cy="4533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32" y="3337979"/>
            <a:ext cx="2414394" cy="53258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5326669" y="5173356"/>
            <a:ext cx="15386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奇异值分解</a:t>
            </a:r>
            <a:endParaRPr lang="zh-CN" altLang="en-US" sz="2000" dirty="0">
              <a:solidFill>
                <a:srgbClr val="1B2229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623630" y="5171128"/>
            <a:ext cx="2016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部分奇异值分解</a:t>
            </a:r>
            <a:endParaRPr lang="zh-CN" altLang="en-US" sz="2000" dirty="0">
              <a:solidFill>
                <a:srgbClr val="1B2229"/>
              </a:solidFill>
              <a:latin typeface="黑体" panose="02010609060101010101" pitchFamily="49" charset="-122"/>
              <a:ea typeface="黑体" panose="02010609060101010101" pitchFamily="49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38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7"/>
          <a:stretch>
            <a:fillRect/>
          </a:stretch>
        </p:blipFill>
        <p:spPr>
          <a:xfrm flipH="1">
            <a:off x="5231904" y="2"/>
            <a:ext cx="6960097" cy="6857999"/>
          </a:xfrm>
          <a:custGeom>
            <a:avLst/>
            <a:gdLst>
              <a:gd name="connsiteX0" fmla="*/ 5568077 w 6960097"/>
              <a:gd name="connsiteY0" fmla="*/ 0 h 6857999"/>
              <a:gd name="connsiteX1" fmla="*/ 0 w 6960097"/>
              <a:gd name="connsiteY1" fmla="*/ 0 h 6857999"/>
              <a:gd name="connsiteX2" fmla="*/ 0 w 6960097"/>
              <a:gd name="connsiteY2" fmla="*/ 6857999 h 6857999"/>
              <a:gd name="connsiteX3" fmla="*/ 6960097 w 696009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0097" h="6857999">
                <a:moveTo>
                  <a:pt x="5568077" y="0"/>
                </a:moveTo>
                <a:lnTo>
                  <a:pt x="0" y="0"/>
                </a:lnTo>
                <a:lnTo>
                  <a:pt x="0" y="6857999"/>
                </a:lnTo>
                <a:lnTo>
                  <a:pt x="6960097" y="6857999"/>
                </a:lnTo>
                <a:close/>
              </a:path>
            </a:pathLst>
          </a:custGeom>
        </p:spPr>
      </p:pic>
      <p:grpSp>
        <p:nvGrpSpPr>
          <p:cNvPr id="7" name="组合 6"/>
          <p:cNvGrpSpPr/>
          <p:nvPr/>
        </p:nvGrpSpPr>
        <p:grpSpPr>
          <a:xfrm>
            <a:off x="407369" y="100992"/>
            <a:ext cx="1961141" cy="923330"/>
            <a:chOff x="5097859" y="1182618"/>
            <a:chExt cx="5436881" cy="2559755"/>
          </a:xfrm>
        </p:grpSpPr>
        <p:sp>
          <p:nvSpPr>
            <p:cNvPr id="8" name="任意多边形: 形状 7"/>
            <p:cNvSpPr/>
            <p:nvPr/>
          </p:nvSpPr>
          <p:spPr>
            <a:xfrm>
              <a:off x="5097859" y="1625236"/>
              <a:ext cx="1996281" cy="1608950"/>
            </a:xfrm>
            <a:custGeom>
              <a:avLst/>
              <a:gdLst>
                <a:gd name="connsiteX0" fmla="*/ 468052 w 1224136"/>
                <a:gd name="connsiteY0" fmla="*/ 0 h 986622"/>
                <a:gd name="connsiteX1" fmla="*/ 760814 w 1224136"/>
                <a:gd name="connsiteY1" fmla="*/ 617122 h 986622"/>
                <a:gd name="connsiteX2" fmla="*/ 900100 w 1224136"/>
                <a:gd name="connsiteY2" fmla="*/ 338550 h 986622"/>
                <a:gd name="connsiteX3" fmla="*/ 1224136 w 1224136"/>
                <a:gd name="connsiteY3" fmla="*/ 986622 h 986622"/>
                <a:gd name="connsiteX4" fmla="*/ 936104 w 1224136"/>
                <a:gd name="connsiteY4" fmla="*/ 986622 h 986622"/>
                <a:gd name="connsiteX5" fmla="*/ 576064 w 1224136"/>
                <a:gd name="connsiteY5" fmla="*/ 986622 h 986622"/>
                <a:gd name="connsiteX6" fmla="*/ 0 w 1224136"/>
                <a:gd name="connsiteY6" fmla="*/ 986622 h 986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4136" h="986622">
                  <a:moveTo>
                    <a:pt x="468052" y="0"/>
                  </a:moveTo>
                  <a:lnTo>
                    <a:pt x="760814" y="617122"/>
                  </a:lnTo>
                  <a:lnTo>
                    <a:pt x="900100" y="338550"/>
                  </a:lnTo>
                  <a:lnTo>
                    <a:pt x="1224136" y="986622"/>
                  </a:lnTo>
                  <a:lnTo>
                    <a:pt x="936104" y="986622"/>
                  </a:lnTo>
                  <a:lnTo>
                    <a:pt x="576064" y="986622"/>
                  </a:lnTo>
                  <a:lnTo>
                    <a:pt x="0" y="986622"/>
                  </a:lnTo>
                  <a:close/>
                </a:path>
              </a:pathLst>
            </a:custGeom>
            <a:noFill/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96369" y="1182618"/>
              <a:ext cx="4638371" cy="2559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54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  <a:r>
                <a:rPr lang="en-US" altLang="zh-CN" sz="2000" dirty="0" smtClean="0">
                  <a:solidFill>
                    <a:srgbClr val="2E405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</a:t>
              </a:r>
              <a:endParaRPr lang="zh-CN" altLang="en-US" sz="4400" dirty="0">
                <a:solidFill>
                  <a:srgbClr val="2E405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3352" y="1000671"/>
            <a:ext cx="566395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i="1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number of documents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 number of terms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 number of concepts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term-document matrix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Σ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diagonal matrix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entries the strength of the concepts</a:t>
            </a:r>
          </a:p>
          <a:p>
            <a:pPr>
              <a:lnSpc>
                <a:spcPct val="150000"/>
              </a:lnSpc>
            </a:pP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 </a:t>
            </a:r>
            <a:r>
              <a:rPr lang="en-US" altLang="zh-CN" sz="2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relevance of the 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documents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to </a:t>
            </a:r>
            <a:r>
              <a:rPr lang="en-US" altLang="zh-CN" sz="2400" dirty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concept</a:t>
            </a:r>
            <a:endParaRPr lang="en-US" altLang="zh-CN" sz="2400" dirty="0" smtClean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i="1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</a:t>
            </a: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the relevance of the term to the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36333A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concept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36333A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56" y="222575"/>
            <a:ext cx="3083405" cy="6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4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783</Words>
  <Application>Microsoft Office PowerPoint</Application>
  <PresentationFormat>自定义</PresentationFormat>
  <Paragraphs>193</Paragraphs>
  <Slides>23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Air</cp:lastModifiedBy>
  <cp:revision>128</cp:revision>
  <dcterms:created xsi:type="dcterms:W3CDTF">2017-02-25T07:51:30Z</dcterms:created>
  <dcterms:modified xsi:type="dcterms:W3CDTF">2017-06-02T06:29:17Z</dcterms:modified>
</cp:coreProperties>
</file>